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Hammersmith One"/>
      <p:regular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Roboto Condensed"/>
      <p:regular r:id="rId28"/>
      <p:bold r:id="rId29"/>
      <p:italic r:id="rId30"/>
      <p:boldItalic r:id="rId31"/>
    </p:embeddedFont>
    <p:embeddedFont>
      <p:font typeface="Roboto Condensed Light"/>
      <p:regular r:id="rId32"/>
      <p:bold r:id="rId33"/>
      <p:italic r:id="rId34"/>
      <p:boldItalic r:id="rId35"/>
    </p:embeddedFont>
    <p:embeddedFont>
      <p:font typeface="Exo 2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EEB1DA-8298-41A9-B9BD-4161C7C089C4}">
  <a:tblStyle styleId="{49EEB1DA-8298-41A9-B9BD-4161C7C089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HammersmithO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RobotoCondensed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boldItalic.fntdata"/><Relationship Id="rId30" Type="http://schemas.openxmlformats.org/officeDocument/2006/relationships/font" Target="fonts/RobotoCondensed-italic.fntdata"/><Relationship Id="rId11" Type="http://schemas.openxmlformats.org/officeDocument/2006/relationships/slide" Target="slides/slide6.xml"/><Relationship Id="rId33" Type="http://schemas.openxmlformats.org/officeDocument/2006/relationships/font" Target="fonts/RobotoCondensedLight-bold.fntdata"/><Relationship Id="rId10" Type="http://schemas.openxmlformats.org/officeDocument/2006/relationships/slide" Target="slides/slide5.xml"/><Relationship Id="rId32" Type="http://schemas.openxmlformats.org/officeDocument/2006/relationships/font" Target="fonts/RobotoCondensedLight-regular.fntdata"/><Relationship Id="rId13" Type="http://schemas.openxmlformats.org/officeDocument/2006/relationships/slide" Target="slides/slide8.xml"/><Relationship Id="rId35" Type="http://schemas.openxmlformats.org/officeDocument/2006/relationships/font" Target="fonts/RobotoCondensed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CondensedLight-italic.fntdata"/><Relationship Id="rId15" Type="http://schemas.openxmlformats.org/officeDocument/2006/relationships/slide" Target="slides/slide10.xml"/><Relationship Id="rId37" Type="http://schemas.openxmlformats.org/officeDocument/2006/relationships/font" Target="fonts/Exo2-bold.fntdata"/><Relationship Id="rId14" Type="http://schemas.openxmlformats.org/officeDocument/2006/relationships/slide" Target="slides/slide9.xml"/><Relationship Id="rId36" Type="http://schemas.openxmlformats.org/officeDocument/2006/relationships/font" Target="fonts/Exo2-regular.fntdata"/><Relationship Id="rId17" Type="http://schemas.openxmlformats.org/officeDocument/2006/relationships/slide" Target="slides/slide12.xml"/><Relationship Id="rId39" Type="http://schemas.openxmlformats.org/officeDocument/2006/relationships/font" Target="fonts/Exo2-boldItalic.fntdata"/><Relationship Id="rId16" Type="http://schemas.openxmlformats.org/officeDocument/2006/relationships/slide" Target="slides/slide11.xml"/><Relationship Id="rId38" Type="http://schemas.openxmlformats.org/officeDocument/2006/relationships/font" Target="fonts/Exo2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baafe93df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baafe93df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baafe93df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baafe93df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061ee39e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061ee39e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061ee39e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061ee39e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baafe93df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baafe93df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061ee39e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061ee39e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baafe93df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baafe93df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baafe93d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baafe93d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1800"/>
              <a:buFont typeface="Hammersmith One"/>
              <a:buChar char="●"/>
            </a:pPr>
            <a:r>
              <a:t/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061ee39e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061ee39e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1950s: </a:t>
            </a:r>
            <a:r>
              <a:rPr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Comienzo de la investigación sobre Machine Translation.</a:t>
            </a:r>
            <a:endParaRPr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1800"/>
              <a:buFont typeface="Hammersmith One"/>
              <a:buChar char="●"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Ruso-&gt;Ingles (motivado por la guerra fría)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1800"/>
              <a:buFont typeface="Hammersmith One"/>
              <a:buChar char="●"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Sistemas basados en reglas, mediante el uso de diccionarios 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1990-2010s: Statistical Machine Translation.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1800"/>
              <a:buFont typeface="Hammersmith One"/>
              <a:buChar char="●"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Su objetivo era aprender un modelo probabilístico P de los datos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baafe93d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baafe93d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baafe93d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baafe93d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061ee39e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061ee39e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baafe93d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baafe93d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baafe93d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baafe93d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baafe93df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baafe93df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34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Relationship Id="rId7" Type="http://schemas.openxmlformats.org/officeDocument/2006/relationships/image" Target="../media/image47.png"/><Relationship Id="rId8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Neural Machine Translation</a:t>
            </a:r>
            <a:endParaRPr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6485627" y="3259125"/>
            <a:ext cx="27435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Armando Rios Lastiri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6874" l="26270" r="54068" t="6866"/>
          <a:stretch/>
        </p:blipFill>
        <p:spPr>
          <a:xfrm>
            <a:off x="7950375" y="82500"/>
            <a:ext cx="1095925" cy="1311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 rotWithShape="1">
          <a:blip r:embed="rId4">
            <a:alphaModFix/>
          </a:blip>
          <a:srcRect b="2462" l="1382" r="76945" t="2462"/>
          <a:stretch/>
        </p:blipFill>
        <p:spPr>
          <a:xfrm>
            <a:off x="152400" y="82500"/>
            <a:ext cx="1095917" cy="13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ctrTitle"/>
          </p:nvPr>
        </p:nvSpPr>
        <p:spPr>
          <a:xfrm>
            <a:off x="1426050" y="352850"/>
            <a:ext cx="57531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ONE TIME STEP OF DECODER</a:t>
            </a:r>
            <a:endParaRPr sz="3000"/>
          </a:p>
        </p:txBody>
      </p:sp>
      <p:pic>
        <p:nvPicPr>
          <p:cNvPr id="208" name="Google Shape;208;p38"/>
          <p:cNvPicPr preferRelativeResize="0"/>
          <p:nvPr/>
        </p:nvPicPr>
        <p:blipFill rotWithShape="1">
          <a:blip r:embed="rId3">
            <a:alphaModFix/>
          </a:blip>
          <a:srcRect b="4001" l="31395" r="30001" t="4010"/>
          <a:stretch/>
        </p:blipFill>
        <p:spPr>
          <a:xfrm>
            <a:off x="3154150" y="1166600"/>
            <a:ext cx="2504551" cy="33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9"/>
          <p:cNvPicPr preferRelativeResize="0"/>
          <p:nvPr/>
        </p:nvPicPr>
        <p:blipFill rotWithShape="1">
          <a:blip r:embed="rId3">
            <a:alphaModFix/>
          </a:blip>
          <a:srcRect b="2092" l="2640" r="3374" t="3629"/>
          <a:stretch/>
        </p:blipFill>
        <p:spPr>
          <a:xfrm>
            <a:off x="2122538" y="711450"/>
            <a:ext cx="5141724" cy="43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 txBox="1"/>
          <p:nvPr>
            <p:ph idx="4" type="ctrTitle"/>
          </p:nvPr>
        </p:nvSpPr>
        <p:spPr>
          <a:xfrm>
            <a:off x="2086250" y="209375"/>
            <a:ext cx="5214300" cy="4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Teacher Forcing (Decoder)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0"/>
          <p:cNvPicPr preferRelativeResize="0"/>
          <p:nvPr/>
        </p:nvPicPr>
        <p:blipFill rotWithShape="1">
          <a:blip r:embed="rId3">
            <a:alphaModFix/>
          </a:blip>
          <a:srcRect b="5165" l="4878" r="2011" t="3892"/>
          <a:stretch/>
        </p:blipFill>
        <p:spPr>
          <a:xfrm>
            <a:off x="521575" y="1086875"/>
            <a:ext cx="8229601" cy="39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0"/>
          <p:cNvSpPr txBox="1"/>
          <p:nvPr>
            <p:ph type="ctrTitle"/>
          </p:nvPr>
        </p:nvSpPr>
        <p:spPr>
          <a:xfrm>
            <a:off x="2029225" y="143125"/>
            <a:ext cx="52143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INFERENCIA</a:t>
            </a:r>
            <a:endParaRPr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ctrTitle"/>
          </p:nvPr>
        </p:nvSpPr>
        <p:spPr>
          <a:xfrm>
            <a:off x="1426050" y="352850"/>
            <a:ext cx="57531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ARQUITECTURA </a:t>
            </a:r>
            <a:r>
              <a:rPr lang="en" sz="3000"/>
              <a:t>EN-ES</a:t>
            </a:r>
            <a:endParaRPr sz="3000"/>
          </a:p>
        </p:txBody>
      </p:sp>
      <p:pic>
        <p:nvPicPr>
          <p:cNvPr id="226" name="Google Shape;226;p41"/>
          <p:cNvPicPr preferRelativeResize="0"/>
          <p:nvPr/>
        </p:nvPicPr>
        <p:blipFill rotWithShape="1">
          <a:blip r:embed="rId3">
            <a:alphaModFix/>
          </a:blip>
          <a:srcRect b="44253" l="5428" r="3488" t="1428"/>
          <a:stretch/>
        </p:blipFill>
        <p:spPr>
          <a:xfrm>
            <a:off x="134650" y="1452550"/>
            <a:ext cx="41919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 rotWithShape="1">
          <a:blip r:embed="rId4">
            <a:alphaModFix/>
          </a:blip>
          <a:srcRect b="0" l="5535" r="1734" t="55486"/>
          <a:stretch/>
        </p:blipFill>
        <p:spPr>
          <a:xfrm>
            <a:off x="4488100" y="1440400"/>
            <a:ext cx="4520775" cy="2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ctrTitle"/>
          </p:nvPr>
        </p:nvSpPr>
        <p:spPr>
          <a:xfrm>
            <a:off x="1426050" y="352850"/>
            <a:ext cx="57531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ARQUITECTURA ES-EN</a:t>
            </a:r>
            <a:endParaRPr sz="3000"/>
          </a:p>
        </p:txBody>
      </p:sp>
      <p:pic>
        <p:nvPicPr>
          <p:cNvPr id="233" name="Google Shape;233;p42"/>
          <p:cNvPicPr preferRelativeResize="0"/>
          <p:nvPr/>
        </p:nvPicPr>
        <p:blipFill rotWithShape="1">
          <a:blip r:embed="rId3">
            <a:alphaModFix/>
          </a:blip>
          <a:srcRect b="43776" l="0" r="4479" t="0"/>
          <a:stretch/>
        </p:blipFill>
        <p:spPr>
          <a:xfrm>
            <a:off x="132450" y="1428325"/>
            <a:ext cx="4273749" cy="274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/>
          <p:cNvPicPr preferRelativeResize="0"/>
          <p:nvPr/>
        </p:nvPicPr>
        <p:blipFill rotWithShape="1">
          <a:blip r:embed="rId4">
            <a:alphaModFix/>
          </a:blip>
          <a:srcRect b="0" l="0" r="0" t="55771"/>
          <a:stretch/>
        </p:blipFill>
        <p:spPr>
          <a:xfrm>
            <a:off x="4492575" y="1472438"/>
            <a:ext cx="4563125" cy="2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idx="4294967295" type="ctrTitle"/>
          </p:nvPr>
        </p:nvSpPr>
        <p:spPr>
          <a:xfrm flipH="1">
            <a:off x="2050388" y="44625"/>
            <a:ext cx="41244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EN-ES</a:t>
            </a:r>
            <a:endParaRPr/>
          </a:p>
        </p:txBody>
      </p:sp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38" y="869250"/>
            <a:ext cx="42869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138" y="1621400"/>
            <a:ext cx="40195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138" y="2344963"/>
            <a:ext cx="37052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9138" y="3049500"/>
            <a:ext cx="50768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9138" y="3744500"/>
            <a:ext cx="41243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9138" y="4420450"/>
            <a:ext cx="3149852" cy="5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idx="4294967295" type="ctrTitle"/>
          </p:nvPr>
        </p:nvSpPr>
        <p:spPr>
          <a:xfrm flipH="1">
            <a:off x="2050388" y="44625"/>
            <a:ext cx="41244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ES-EN</a:t>
            </a:r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913" y="935925"/>
            <a:ext cx="41148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925" y="1669376"/>
            <a:ext cx="3705225" cy="57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925" y="2363400"/>
            <a:ext cx="3141988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913" y="4446750"/>
            <a:ext cx="2664412" cy="56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3925" y="3049500"/>
            <a:ext cx="4416531" cy="5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96600" y="3711150"/>
            <a:ext cx="365987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ctrTitle"/>
          </p:nvPr>
        </p:nvSpPr>
        <p:spPr>
          <a:xfrm>
            <a:off x="2102500" y="132325"/>
            <a:ext cx="52143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RESULTADOS</a:t>
            </a:r>
            <a:endParaRPr sz="3000"/>
          </a:p>
        </p:txBody>
      </p:sp>
      <p:sp>
        <p:nvSpPr>
          <p:cNvPr id="262" name="Google Shape;262;p45"/>
          <p:cNvSpPr/>
          <p:nvPr/>
        </p:nvSpPr>
        <p:spPr>
          <a:xfrm>
            <a:off x="1028700" y="1165700"/>
            <a:ext cx="3973500" cy="36936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3" name="Google Shape;263;p45"/>
          <p:cNvGraphicFramePr/>
          <p:nvPr/>
        </p:nvGraphicFramePr>
        <p:xfrm>
          <a:off x="1240150" y="12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{49EEB1DA-8298-41A9-B9BD-4161C7C089C4}</a:tableStyleId>
              </a:tblPr>
              <a:tblGrid>
                <a:gridCol w="940125"/>
                <a:gridCol w="920775"/>
                <a:gridCol w="638025"/>
                <a:gridCol w="1106725"/>
              </a:tblGrid>
              <a:tr h="52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MODEL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EMMB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SIZE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VAL 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LOSS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BLUE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SCORE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EN-ES</a:t>
                      </a:r>
                      <a:endParaRPr b="1" sz="120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256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3.15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20.19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512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3.10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20.31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EN-ES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EMMB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256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3.15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20.24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512</a:t>
                      </a:r>
                      <a:endParaRPr b="1" sz="12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3.08</a:t>
                      </a:r>
                      <a:endParaRPr b="1" sz="12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22.14</a:t>
                      </a:r>
                      <a:endParaRPr b="1" sz="12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ES-EN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256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2.44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27.75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6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512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2.41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29.28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6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ES-EN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EMMB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256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2.67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22.59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6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512</a:t>
                      </a:r>
                      <a:endParaRPr b="1" sz="12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2.40</a:t>
                      </a:r>
                      <a:endParaRPr b="1" sz="12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29.58</a:t>
                      </a:r>
                      <a:endParaRPr b="1" sz="12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64" name="Google Shape;264;p45"/>
          <p:cNvCxnSpPr/>
          <p:nvPr/>
        </p:nvCxnSpPr>
        <p:spPr>
          <a:xfrm>
            <a:off x="1050775" y="2633575"/>
            <a:ext cx="3675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5" name="Google Shape;265;p45"/>
          <p:cNvCxnSpPr/>
          <p:nvPr/>
        </p:nvCxnSpPr>
        <p:spPr>
          <a:xfrm flipH="1" rot="10800000">
            <a:off x="2242800" y="2269050"/>
            <a:ext cx="2493900" cy="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6" name="Google Shape;266;p45"/>
          <p:cNvCxnSpPr/>
          <p:nvPr/>
        </p:nvCxnSpPr>
        <p:spPr>
          <a:xfrm flipH="1" rot="10800000">
            <a:off x="1050775" y="1918175"/>
            <a:ext cx="3683700" cy="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7" name="Google Shape;267;p45"/>
          <p:cNvCxnSpPr/>
          <p:nvPr/>
        </p:nvCxnSpPr>
        <p:spPr>
          <a:xfrm>
            <a:off x="2227359" y="1224789"/>
            <a:ext cx="4500" cy="3634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8" name="Google Shape;268;p45"/>
          <p:cNvCxnSpPr/>
          <p:nvPr/>
        </p:nvCxnSpPr>
        <p:spPr>
          <a:xfrm>
            <a:off x="1039725" y="3306875"/>
            <a:ext cx="3686700" cy="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69" name="Google Shape;269;p45"/>
          <p:cNvCxnSpPr/>
          <p:nvPr/>
        </p:nvCxnSpPr>
        <p:spPr>
          <a:xfrm flipH="1" rot="10800000">
            <a:off x="1039725" y="4090700"/>
            <a:ext cx="3675600" cy="21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0" name="Google Shape;270;p45"/>
          <p:cNvCxnSpPr/>
          <p:nvPr/>
        </p:nvCxnSpPr>
        <p:spPr>
          <a:xfrm>
            <a:off x="3024409" y="1224789"/>
            <a:ext cx="17700" cy="3634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1" name="Google Shape;271;p45"/>
          <p:cNvCxnSpPr/>
          <p:nvPr/>
        </p:nvCxnSpPr>
        <p:spPr>
          <a:xfrm flipH="1" rot="10800000">
            <a:off x="2231800" y="2964625"/>
            <a:ext cx="2494500" cy="11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2" name="Google Shape;272;p45"/>
          <p:cNvCxnSpPr/>
          <p:nvPr/>
        </p:nvCxnSpPr>
        <p:spPr>
          <a:xfrm flipH="1" rot="10800000">
            <a:off x="2220725" y="3693150"/>
            <a:ext cx="2505600" cy="11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3" name="Google Shape;273;p45"/>
          <p:cNvCxnSpPr/>
          <p:nvPr/>
        </p:nvCxnSpPr>
        <p:spPr>
          <a:xfrm>
            <a:off x="2242800" y="4487900"/>
            <a:ext cx="247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4" name="Google Shape;274;p45"/>
          <p:cNvCxnSpPr/>
          <p:nvPr/>
        </p:nvCxnSpPr>
        <p:spPr>
          <a:xfrm>
            <a:off x="3834659" y="1224802"/>
            <a:ext cx="17700" cy="3634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75" name="Google Shape;275;p45"/>
          <p:cNvCxnSpPr/>
          <p:nvPr/>
        </p:nvCxnSpPr>
        <p:spPr>
          <a:xfrm>
            <a:off x="4717659" y="1154077"/>
            <a:ext cx="8700" cy="3289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76" name="Google Shape;276;p45"/>
          <p:cNvSpPr txBox="1"/>
          <p:nvPr/>
        </p:nvSpPr>
        <p:spPr>
          <a:xfrm>
            <a:off x="5805750" y="1423850"/>
            <a:ext cx="30000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Embedding para español:</a:t>
            </a:r>
            <a:endParaRPr b="1" sz="15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Cc.es.300.vec</a:t>
            </a:r>
            <a:endParaRPr b="1" sz="15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Embedding para inglés:</a:t>
            </a:r>
            <a:endParaRPr b="1" sz="15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glove.42B.300d</a:t>
            </a:r>
            <a:endParaRPr b="1" sz="15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888" y="1057100"/>
            <a:ext cx="6689029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 txBox="1"/>
          <p:nvPr/>
        </p:nvSpPr>
        <p:spPr>
          <a:xfrm>
            <a:off x="817163" y="380513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0474B"/>
                </a:solidFill>
                <a:latin typeface="Exo 2"/>
                <a:ea typeface="Exo 2"/>
                <a:cs typeface="Exo 2"/>
                <a:sym typeface="Exo 2"/>
              </a:rPr>
              <a:t>Historia Machine Translation</a:t>
            </a:r>
            <a:endParaRPr b="1" sz="3000">
              <a:solidFill>
                <a:srgbClr val="40474B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827575" y="21332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0474B"/>
                </a:solidFill>
                <a:latin typeface="Exo 2"/>
                <a:ea typeface="Exo 2"/>
                <a:cs typeface="Exo 2"/>
                <a:sym typeface="Exo 2"/>
              </a:rPr>
              <a:t>Statistical Machine Translation (SMT)</a:t>
            </a:r>
            <a:endParaRPr b="1" sz="3800">
              <a:solidFill>
                <a:srgbClr val="40474B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9" name="Google Shape;159;p31"/>
          <p:cNvSpPr txBox="1"/>
          <p:nvPr/>
        </p:nvSpPr>
        <p:spPr>
          <a:xfrm>
            <a:off x="650900" y="2166725"/>
            <a:ext cx="7717500" cy="29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  <a:latin typeface="Manjari"/>
                <a:ea typeface="Manjari"/>
                <a:cs typeface="Manjari"/>
                <a:sym typeface="Manjari"/>
              </a:rPr>
              <a:t>Translation Model:</a:t>
            </a:r>
            <a:r>
              <a:rPr lang="en" sz="1600">
                <a:solidFill>
                  <a:srgbClr val="0000FF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lang="en" sz="1600">
                <a:latin typeface="Manjari"/>
                <a:ea typeface="Manjari"/>
                <a:cs typeface="Manjari"/>
                <a:sym typeface="Manjari"/>
              </a:rPr>
              <a:t>Modela como las palabras y frases deben ser traducidas (fidelidad). </a:t>
            </a:r>
            <a:endParaRPr sz="1600">
              <a:latin typeface="Manjari"/>
              <a:ea typeface="Manjari"/>
              <a:cs typeface="Manjari"/>
              <a:sym typeface="Manja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jari"/>
              <a:buChar char="●"/>
            </a:pPr>
            <a:r>
              <a:rPr lang="en" sz="1600">
                <a:latin typeface="Manjari"/>
                <a:ea typeface="Manjari"/>
                <a:cs typeface="Manjari"/>
                <a:sym typeface="Manjari"/>
              </a:rPr>
              <a:t>Aprende a partir de textos paralelos.</a:t>
            </a:r>
            <a:endParaRPr sz="1600">
              <a:latin typeface="Manjari"/>
              <a:ea typeface="Manjari"/>
              <a:cs typeface="Manjari"/>
              <a:sym typeface="Manja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jari"/>
              <a:buChar char="●"/>
            </a:pPr>
            <a:r>
              <a:rPr lang="en" sz="1600">
                <a:latin typeface="Manjari"/>
                <a:ea typeface="Manjari"/>
                <a:cs typeface="Manjari"/>
                <a:sym typeface="Manjari"/>
              </a:rPr>
              <a:t>Traducción local de pequeños pedazos de palabras y frases</a:t>
            </a:r>
            <a:endParaRPr sz="1600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Manjari"/>
                <a:ea typeface="Manjari"/>
                <a:cs typeface="Manjari"/>
                <a:sym typeface="Manjari"/>
              </a:rPr>
              <a:t>Language Model:</a:t>
            </a:r>
            <a:r>
              <a:rPr lang="en" sz="1600">
                <a:solidFill>
                  <a:srgbClr val="6AA84F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lang="en" sz="1600">
                <a:latin typeface="Manjari"/>
                <a:ea typeface="Manjari"/>
                <a:cs typeface="Manjari"/>
                <a:sym typeface="Manjari"/>
              </a:rPr>
              <a:t>Probabilidad de una secuencia de palabras. Modela como escribir de forma correcta el idioma objetivo (fluidez). </a:t>
            </a:r>
            <a:endParaRPr sz="1600">
              <a:latin typeface="Manjari"/>
              <a:ea typeface="Manjari"/>
              <a:cs typeface="Manjari"/>
              <a:sym typeface="Manja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jari"/>
              <a:buChar char="●"/>
            </a:pPr>
            <a:r>
              <a:rPr lang="en" sz="1600">
                <a:latin typeface="Manjari"/>
                <a:ea typeface="Manjari"/>
                <a:cs typeface="Manjari"/>
                <a:sym typeface="Manjari"/>
              </a:rPr>
              <a:t>Aprende a partir de textos monolingües.</a:t>
            </a:r>
            <a:endParaRPr sz="1600">
              <a:latin typeface="Manjari"/>
              <a:ea typeface="Manjari"/>
              <a:cs typeface="Manjari"/>
              <a:sym typeface="Manja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jari"/>
              <a:buChar char="●"/>
            </a:pPr>
            <a:r>
              <a:rPr lang="en" sz="1600">
                <a:latin typeface="Manjari"/>
                <a:ea typeface="Manjari"/>
                <a:cs typeface="Manjari"/>
                <a:sym typeface="Manjari"/>
              </a:rPr>
              <a:t>Estructura de las oraciones, orden de las palabras, etc.</a:t>
            </a:r>
            <a:endParaRPr sz="1600"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 b="71911" l="25766" r="29306" t="0"/>
          <a:stretch/>
        </p:blipFill>
        <p:spPr>
          <a:xfrm>
            <a:off x="3151412" y="1495325"/>
            <a:ext cx="3069826" cy="6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188" y="908675"/>
            <a:ext cx="2106275" cy="4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/>
        </p:nvSpPr>
        <p:spPr>
          <a:xfrm>
            <a:off x="713250" y="43152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0474B"/>
                </a:solidFill>
                <a:latin typeface="Exo 2"/>
                <a:ea typeface="Exo 2"/>
                <a:cs typeface="Exo 2"/>
                <a:sym typeface="Exo 2"/>
              </a:rPr>
              <a:t>Neural Machine Translation (NMT)</a:t>
            </a:r>
            <a:endParaRPr b="1" sz="3900">
              <a:solidFill>
                <a:srgbClr val="40474B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713250" y="1084850"/>
            <a:ext cx="7086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NMT utiliza una sola red neuronal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 arquitectura de la red neuronal se llama sequence-to-sequence (seq2seq) que involucra dos RNN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modelo secuencia a secuencia es un ejemplo de Modelo de lenguaje condicional.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Modelo de lenguaje</a:t>
            </a:r>
            <a:r>
              <a:rPr lang="en"/>
              <a:t> porque el decodificador predice la siguiente palabra de la oración objetivo 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Condicional</a:t>
            </a:r>
            <a:r>
              <a:rPr lang="en"/>
              <a:t> porque sus predicciones también están condicionadas a la oración fuente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988" y="3621475"/>
            <a:ext cx="5929425" cy="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/>
        </p:nvSpPr>
        <p:spPr>
          <a:xfrm>
            <a:off x="762300" y="4208250"/>
            <a:ext cx="717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Probabilidad de la siguiente palabra objetivo dadas las palabras objetivos hasta ese momento y la oración fuente x.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/>
        </p:nvSpPr>
        <p:spPr>
          <a:xfrm>
            <a:off x="642100" y="385113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0474B"/>
                </a:solidFill>
                <a:latin typeface="Exo 2"/>
                <a:ea typeface="Exo 2"/>
                <a:cs typeface="Exo 2"/>
                <a:sym typeface="Exo 2"/>
              </a:rPr>
              <a:t>Ventajas de NMT</a:t>
            </a:r>
            <a:endParaRPr b="1" sz="3000">
              <a:solidFill>
                <a:srgbClr val="40474B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5" name="Google Shape;175;p33"/>
          <p:cNvSpPr txBox="1"/>
          <p:nvPr/>
        </p:nvSpPr>
        <p:spPr>
          <a:xfrm>
            <a:off x="784400" y="1025949"/>
            <a:ext cx="7717500" cy="3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Si comparamos SMT con NMT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0474B"/>
              </a:buClr>
              <a:buSzPts val="1800"/>
              <a:buFont typeface="Hammersmith One"/>
              <a:buChar char="●"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Mejor rendimiento: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40474B"/>
              </a:buClr>
              <a:buSzPts val="1400"/>
              <a:buFont typeface="Hammersmith One"/>
              <a:buChar char="○"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El resultado es más fluido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40474B"/>
              </a:buClr>
              <a:buSzPts val="1400"/>
              <a:buFont typeface="Hammersmith One"/>
              <a:buChar char="○"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Mejor uso del contexto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A0A299"/>
              </a:buClr>
              <a:buSzPts val="1400"/>
              <a:buFont typeface="Hammersmith One"/>
              <a:buChar char="○"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Mejor uso para similitud de frases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0474B"/>
              </a:buClr>
              <a:buSzPts val="1800"/>
              <a:buFont typeface="Hammersmith One"/>
              <a:buChar char="●"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Solo se optimiza una sola red neuronal end-to-end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40474B"/>
              </a:buClr>
              <a:buSzPts val="1400"/>
              <a:buFont typeface="Hammersmith One"/>
              <a:buChar char="○"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No se tienen que optimizar subcomponente de manera individual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A0A299"/>
              </a:buClr>
              <a:buSzPts val="1800"/>
              <a:buFont typeface="Hammersmith One"/>
              <a:buChar char="●"/>
            </a:pPr>
            <a:r>
              <a:rPr lang="en" sz="1600">
                <a:solidFill>
                  <a:srgbClr val="806860"/>
                </a:solidFill>
                <a:latin typeface="Manjari"/>
                <a:ea typeface="Manjari"/>
                <a:cs typeface="Manjari"/>
                <a:sym typeface="Manjari"/>
              </a:rPr>
              <a:t>Requiere de menos esfuerzo humano</a:t>
            </a:r>
            <a:endParaRPr sz="1600">
              <a:solidFill>
                <a:srgbClr val="806860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A0A299"/>
              </a:buClr>
              <a:buSzPts val="1400"/>
              <a:buFont typeface="Hammersmith One"/>
              <a:buChar char="○"/>
            </a:pPr>
            <a:r>
              <a:rPr b="1" lang="en" sz="1600">
                <a:solidFill>
                  <a:srgbClr val="40474B"/>
                </a:solidFill>
                <a:latin typeface="Manjari"/>
                <a:ea typeface="Manjari"/>
                <a:cs typeface="Manjari"/>
                <a:sym typeface="Manjari"/>
              </a:rPr>
              <a:t>No requiere de ingenieria de características</a:t>
            </a:r>
            <a:endParaRPr b="1"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0474B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884069" y="2867344"/>
            <a:ext cx="6919" cy="10401"/>
          </a:xfrm>
          <a:custGeom>
            <a:rect b="b" l="l" r="r" t="t"/>
            <a:pathLst>
              <a:path extrusionOk="0" h="242" w="161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/>
        </p:nvSpPr>
        <p:spPr>
          <a:xfrm>
            <a:off x="764075" y="239900"/>
            <a:ext cx="77175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Dataset</a:t>
            </a:r>
            <a:endParaRPr b="1" sz="3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388900" y="1137425"/>
            <a:ext cx="3986700" cy="4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Bilingual Sentence Pairs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Registros: </a:t>
            </a:r>
            <a:r>
              <a:rPr lang="en"/>
              <a:t>128,084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Palabras en inglés: </a:t>
            </a:r>
            <a:r>
              <a:rPr lang="en"/>
              <a:t>843,053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Palabras en español:</a:t>
            </a:r>
            <a:r>
              <a:rPr lang="en"/>
              <a:t>773,163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Vocabulario en inglés:  14,532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Vocabulario español:  30,661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Pre-procesamiento: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Tokenización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Padding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Abreviaciones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275" y="1078150"/>
            <a:ext cx="3061949" cy="19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275" y="3097076"/>
            <a:ext cx="3114775" cy="19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 rotWithShape="1">
          <a:blip r:embed="rId3">
            <a:alphaModFix/>
          </a:blip>
          <a:srcRect b="13665" l="2300" r="2243" t="6372"/>
          <a:stretch/>
        </p:blipFill>
        <p:spPr>
          <a:xfrm>
            <a:off x="115350" y="1159625"/>
            <a:ext cx="8913300" cy="30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 txBox="1"/>
          <p:nvPr>
            <p:ph idx="2" type="ctrTitle"/>
          </p:nvPr>
        </p:nvSpPr>
        <p:spPr>
          <a:xfrm>
            <a:off x="995999" y="145050"/>
            <a:ext cx="7152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Encoder-Decoder Model Architecture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3">
            <a:alphaModFix/>
          </a:blip>
          <a:srcRect b="6492" l="3175" r="0" t="6011"/>
          <a:stretch/>
        </p:blipFill>
        <p:spPr>
          <a:xfrm>
            <a:off x="813925" y="1253875"/>
            <a:ext cx="7516150" cy="361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>
            <p:ph type="ctrTitle"/>
          </p:nvPr>
        </p:nvSpPr>
        <p:spPr>
          <a:xfrm flipH="1">
            <a:off x="1958175" y="71775"/>
            <a:ext cx="50055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ENCODER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 b="3595" l="2595" r="2680" t="4921"/>
          <a:stretch/>
        </p:blipFill>
        <p:spPr>
          <a:xfrm>
            <a:off x="1404750" y="716975"/>
            <a:ext cx="6224150" cy="44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>
            <p:ph idx="4294967295" type="ctrTitle"/>
          </p:nvPr>
        </p:nvSpPr>
        <p:spPr>
          <a:xfrm flipH="1">
            <a:off x="1958175" y="71775"/>
            <a:ext cx="50055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DECODER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